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0" r:id="rId5"/>
    <p:sldId id="261" r:id="rId6"/>
    <p:sldId id="723" r:id="rId7"/>
    <p:sldId id="725" r:id="rId8"/>
    <p:sldId id="727" r:id="rId9"/>
    <p:sldId id="741" r:id="rId10"/>
    <p:sldId id="736" r:id="rId11"/>
    <p:sldId id="740" r:id="rId12"/>
    <p:sldId id="72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9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9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7" y="329709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19383" y="4658381"/>
            <a:ext cx="9953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Find the best location for new Coffee Shop in Riyadh</a:t>
            </a:r>
            <a:endParaRPr lang="en-US" sz="3600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6865" y="6173918"/>
            <a:ext cx="163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Eman Al-</a:t>
            </a:r>
            <a:r>
              <a:rPr lang="en-US" dirty="0" err="1" smtClean="0">
                <a:solidFill>
                  <a:schemeClr val="bg1"/>
                </a:solidFill>
              </a:rPr>
              <a:t>Regaai</a:t>
            </a:r>
            <a:endParaRPr lang="en-US" sz="1600" spc="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4127" y="5568935"/>
            <a:ext cx="313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Applied Data Science Capstone </a:t>
            </a:r>
            <a:endParaRPr lang="en-US" sz="1600" spc="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3623472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452517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dirty="0" smtClean="0">
                <a:solidFill>
                  <a:schemeClr val="bg1"/>
                </a:solidFill>
              </a:rPr>
              <a:t>Business owner can </a:t>
            </a:r>
            <a:r>
              <a:rPr lang="en-US" dirty="0">
                <a:solidFill>
                  <a:schemeClr val="bg1"/>
                </a:solidFill>
              </a:rPr>
              <a:t>change anything after he open </a:t>
            </a:r>
            <a:r>
              <a:rPr lang="en-US" dirty="0" smtClean="0">
                <a:solidFill>
                  <a:schemeClr val="bg1"/>
                </a:solidFill>
              </a:rPr>
              <a:t>his business but </a:t>
            </a:r>
            <a:r>
              <a:rPr lang="en-US" dirty="0">
                <a:solidFill>
                  <a:schemeClr val="bg1"/>
                </a:solidFill>
              </a:rPr>
              <a:t>not the location, so we have to help </a:t>
            </a:r>
            <a:r>
              <a:rPr lang="en-US" dirty="0" smtClean="0">
                <a:solidFill>
                  <a:schemeClr val="bg1"/>
                </a:solidFill>
              </a:rPr>
              <a:t>our client choose </a:t>
            </a:r>
            <a:r>
              <a:rPr lang="en-US" dirty="0">
                <a:solidFill>
                  <a:schemeClr val="bg1"/>
                </a:solidFill>
              </a:rPr>
              <a:t>the right </a:t>
            </a:r>
            <a:r>
              <a:rPr lang="en-US" dirty="0" smtClean="0">
                <a:solidFill>
                  <a:schemeClr val="bg1"/>
                </a:solidFill>
              </a:rPr>
              <a:t>location for his new </a:t>
            </a:r>
            <a:r>
              <a:rPr lang="en-US" dirty="0" smtClean="0">
                <a:solidFill>
                  <a:srgbClr val="C00000"/>
                </a:solidFill>
              </a:rPr>
              <a:t>Coffee Shop</a:t>
            </a:r>
            <a:endParaRPr lang="en-US" sz="14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Business Challenge</a:t>
            </a:r>
            <a:endParaRPr lang="en-US" sz="32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6" name="Rectangle 5"/>
          <p:cNvSpPr/>
          <p:nvPr/>
        </p:nvSpPr>
        <p:spPr>
          <a:xfrm>
            <a:off x="469647" y="1258516"/>
            <a:ext cx="7193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what we want to have and what we don’t want to have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152485" y="2800989"/>
            <a:ext cx="2301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More Coffee-drinkers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152485" y="3830785"/>
            <a:ext cx="2301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Less Competitors </a:t>
            </a:r>
            <a:endParaRPr lang="en-US" dirty="0"/>
          </a:p>
        </p:txBody>
      </p:sp>
      <p:sp>
        <p:nvSpPr>
          <p:cNvPr id="11" name="Up Arrow 10"/>
          <p:cNvSpPr/>
          <p:nvPr/>
        </p:nvSpPr>
        <p:spPr>
          <a:xfrm>
            <a:off x="4589067" y="2512292"/>
            <a:ext cx="563418" cy="796636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581241" y="3692178"/>
            <a:ext cx="591128" cy="879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Load &amp; Explore Data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81000" y="1001396"/>
            <a:ext cx="671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Get </a:t>
            </a:r>
            <a:r>
              <a:rPr lang="en-US" b="1" dirty="0"/>
              <a:t>the list of venues categories in Foursquare</a:t>
            </a:r>
            <a:endParaRPr lang="en-US" sz="16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83854" y="1706874"/>
            <a:ext cx="66640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https://api.foursquare.com/v2/venues/categories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3" y="2353205"/>
            <a:ext cx="4405746" cy="330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34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Load &amp; Explore Data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9" name="Rectangle 8"/>
          <p:cNvSpPr/>
          <p:nvPr/>
        </p:nvSpPr>
        <p:spPr>
          <a:xfrm>
            <a:off x="463487" y="1119970"/>
            <a:ext cx="486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Get the colleges in Riyadh with its coordinates 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81" y="1745962"/>
            <a:ext cx="6517698" cy="3989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Load &amp; Explore Data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9" name="Rectangle 8"/>
          <p:cNvSpPr/>
          <p:nvPr/>
        </p:nvSpPr>
        <p:spPr>
          <a:xfrm>
            <a:off x="463487" y="1119970"/>
            <a:ext cx="932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  <a:r>
              <a:rPr lang="en-US" b="1" dirty="0"/>
              <a:t>Find the competitors (coffee shops) nearby each colleges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09" y="2858532"/>
            <a:ext cx="9476509" cy="25380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702596" y="1870132"/>
            <a:ext cx="4286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The result is </a:t>
            </a:r>
            <a:r>
              <a:rPr lang="en-US" sz="3200" dirty="0">
                <a:solidFill>
                  <a:srgbClr val="C00000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580</a:t>
            </a:r>
            <a:r>
              <a:rPr lang="en-US" dirty="0"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</a:rPr>
              <a:t> rows with 7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77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Clustering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5366116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college by nearby coffee shops</a:t>
            </a:r>
            <a:endParaRPr lang="en-US" sz="1600" b="1" dirty="0">
              <a:solidFill>
                <a:schemeClr val="tx2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70261" y="2301408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224525"/>
            <a:ext cx="312791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Sort them by coffee shops count</a:t>
            </a:r>
            <a:endParaRPr lang="en-US" sz="1600" b="1" dirty="0">
              <a:solidFill>
                <a:schemeClr val="tx2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70261" y="2977964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2901081"/>
            <a:ext cx="3127914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 the data frame</a:t>
            </a:r>
            <a:endParaRPr lang="en-US" sz="1600" b="1" dirty="0">
              <a:solidFill>
                <a:schemeClr val="tx2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grpSp>
        <p:nvGrpSpPr>
          <p:cNvPr id="24" name="Group 2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74883" y="3601421"/>
            <a:ext cx="259660" cy="259660"/>
            <a:chOff x="2288721" y="2772229"/>
            <a:chExt cx="2471965" cy="2471965"/>
          </a:xfrm>
        </p:grpSpPr>
        <p:sp>
          <p:nvSpPr>
            <p:cNvPr id="26" name="Oval 25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288687" y="3524538"/>
            <a:ext cx="6211239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 K-mean to cluster the data into 3 clusters</a:t>
            </a:r>
            <a:endParaRPr lang="en-US" sz="1600" b="1" dirty="0">
              <a:solidFill>
                <a:schemeClr val="tx2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3" name="Group 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65648" y="4284913"/>
            <a:ext cx="259660" cy="259660"/>
            <a:chOff x="2288721" y="2772229"/>
            <a:chExt cx="2471965" cy="2471965"/>
          </a:xfrm>
        </p:grpSpPr>
        <p:sp>
          <p:nvSpPr>
            <p:cNvPr id="34" name="Oval 33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279452" y="4208030"/>
            <a:ext cx="4705711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Finally, visualize the resulted clusters</a:t>
            </a:r>
            <a:endParaRPr lang="en-US" sz="1600" b="1" dirty="0">
              <a:solidFill>
                <a:schemeClr val="tx2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54" y="1583855"/>
            <a:ext cx="5486400" cy="318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20" grpId="0"/>
      <p:bldP spid="29" grpId="0"/>
      <p:bldP spid="28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Conclusion 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16754" y="2767583"/>
            <a:ext cx="389735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from the result (green spots), south west Riyadh is the best place for new coffee shop as it has lots of coffee-drinker people with less competitors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82" y="1811629"/>
            <a:ext cx="4521200" cy="318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Done by:</a:t>
            </a:r>
            <a:endParaRPr lang="en-US" sz="12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Shape 509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2848" y="3533981"/>
            <a:ext cx="2829569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Eman </a:t>
            </a:r>
            <a:r>
              <a:rPr lang="en-US" sz="1200" b="1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ALRefaai</a:t>
            </a:r>
            <a:endParaRPr lang="en-US" sz="1200" b="1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217</Words>
  <Application>Microsoft Office PowerPoint</Application>
  <PresentationFormat>Widescreen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Calibri Light</vt:lpstr>
      <vt:lpstr>Constantia</vt:lpstr>
      <vt:lpstr>Courier New</vt:lpstr>
      <vt:lpstr>Lato</vt:lpstr>
      <vt:lpstr>Lato Black</vt:lpstr>
      <vt:lpstr>Roboto</vt:lpstr>
      <vt:lpstr>Roboto Condensed Light</vt:lpstr>
      <vt:lpstr>Segoe UI Light</vt:lpstr>
      <vt:lpstr>Times New Roman</vt:lpstr>
      <vt:lpstr>Office Theme</vt:lpstr>
      <vt:lpstr>Slide 1</vt:lpstr>
      <vt:lpstr>Slide 2</vt:lpstr>
      <vt:lpstr>Slide 3</vt:lpstr>
      <vt:lpstr>Slide 4</vt:lpstr>
      <vt:lpstr>Slide 7</vt:lpstr>
      <vt:lpstr>Slide 7</vt:lpstr>
      <vt:lpstr>Slide 12</vt:lpstr>
      <vt:lpstr>Slide 5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2020-08-08T17:55:39Z</dcterms:created>
  <dcterms:modified xsi:type="dcterms:W3CDTF">2020-08-08T18:16:58Z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